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Nadpis a pod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á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–Janko Hraško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„Sem zadajte citáciu.“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rázd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ka - na šír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Názov – st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ka - na výš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Názov - h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Názov a 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Názov, odrážky a fot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ka - 3 na výš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pple.co/2nAHBte" TargetMode="External"/><Relationship Id="rId3" Type="http://schemas.openxmlformats.org/officeDocument/2006/relationships/image" Target="../media/image1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ithub.com/JozefCipa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facebook.github.io/react/docs/hello-world.html" TargetMode="External"/><Relationship Id="rId3" Type="http://schemas.openxmlformats.org/officeDocument/2006/relationships/hyperlink" Target="https://www.gitbook.com/book/developmentarc/react-indepth/details" TargetMode="External"/><Relationship Id="rId4" Type="http://schemas.openxmlformats.org/officeDocument/2006/relationships/hyperlink" Target="https://css-tricks.com/learning-react-router/" TargetMode="External"/><Relationship Id="rId5" Type="http://schemas.openxmlformats.org/officeDocument/2006/relationships/hyperlink" Target="https://css-tricks.com/learning-react-container-components/" TargetMode="External"/><Relationship Id="rId6" Type="http://schemas.openxmlformats.org/officeDocument/2006/relationships/hyperlink" Target="https://css-tricks.com/learning-react-redux/" TargetMode="External"/><Relationship Id="rId7" Type="http://schemas.openxmlformats.org/officeDocument/2006/relationships/hyperlink" Target="https://www.pluralsight.com/guides/front-end-javascript/getting-started-with-react-vr" TargetMode="External"/><Relationship Id="rId8" Type="http://schemas.openxmlformats.org/officeDocument/2006/relationships/hyperlink" Target="http://redux.js.org/docs/introduction/ThreePrinciples.html" TargetMode="External"/><Relationship Id="rId9" Type="http://schemas.openxmlformats.org/officeDocument/2006/relationships/hyperlink" Target="https://vacuumlabs.com/blog/7-strengths-of-react-every-programmer-should-know-about" TargetMode="External"/><Relationship Id="rId10" Type="http://schemas.openxmlformats.org/officeDocument/2006/relationships/hyperlink" Target="https://react.parts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facebook.github.io/react/docs/react-component.html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800">
                <a:solidFill>
                  <a:srgbClr val="5ADAF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Modern frontend development with </a:t>
            </a:r>
            <a:r>
              <a:rPr b="1" sz="8000">
                <a:latin typeface="Helvetica Neue"/>
                <a:ea typeface="Helvetica Neue"/>
                <a:cs typeface="Helvetica Neue"/>
                <a:sym typeface="Helvetica Neue"/>
              </a:rPr>
              <a:t>ReactJS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ADAF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@JozefCipa</a:t>
            </a:r>
          </a:p>
        </p:txBody>
      </p:sp>
      <p:pic>
        <p:nvPicPr>
          <p:cNvPr id="1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3900" y="7034658"/>
            <a:ext cx="3937000" cy="207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DAFB"/>
                </a:solidFill>
              </a:defRPr>
            </a:lvl1pPr>
          </a:lstStyle>
          <a:p>
            <a:pPr/>
            <a:r>
              <a:t>JSX != HTML</a:t>
            </a:r>
          </a:p>
        </p:txBody>
      </p:sp>
      <p:pic>
        <p:nvPicPr>
          <p:cNvPr id="14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1100" y="2756836"/>
            <a:ext cx="8102600" cy="157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6502399" y="4484973"/>
            <a:ext cx="1" cy="1845458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4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0200" y="6538239"/>
            <a:ext cx="7264400" cy="2514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F4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DAFB"/>
                </a:solidFill>
              </a:defRPr>
            </a:lvl1pPr>
          </a:lstStyle>
          <a:p>
            <a:pPr/>
            <a:r>
              <a:t>Data flow and Flux</a:t>
            </a:r>
          </a:p>
        </p:txBody>
      </p:sp>
      <p:pic>
        <p:nvPicPr>
          <p:cNvPr id="15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4498" y="6242451"/>
            <a:ext cx="8967871" cy="271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1383" y="2493025"/>
            <a:ext cx="6454423" cy="3486872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9144337" y="3703061"/>
            <a:ext cx="184731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300">
                <a:solidFill>
                  <a:srgbClr val="ECECEC"/>
                </a:solidFill>
              </a:defRPr>
            </a:lvl1pPr>
          </a:lstStyle>
          <a:p>
            <a:pPr/>
            <a:r>
              <a:t>MVC</a:t>
            </a:r>
          </a:p>
        </p:txBody>
      </p:sp>
      <p:sp>
        <p:nvSpPr>
          <p:cNvPr id="154" name="Shape 154"/>
          <p:cNvSpPr/>
          <p:nvPr/>
        </p:nvSpPr>
        <p:spPr>
          <a:xfrm>
            <a:off x="1350122" y="7064578"/>
            <a:ext cx="207054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300">
                <a:solidFill>
                  <a:srgbClr val="ECECEC"/>
                </a:solidFill>
              </a:defRPr>
            </a:lvl1pPr>
          </a:lstStyle>
          <a:p>
            <a:pPr/>
            <a:r>
              <a:t>FLUX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DAFB"/>
                </a:solidFill>
              </a:defRPr>
            </a:lvl1pPr>
          </a:lstStyle>
          <a:p>
            <a:pPr/>
            <a:r>
              <a:t>Redux</a:t>
            </a:r>
          </a:p>
        </p:txBody>
      </p:sp>
      <p:sp>
        <p:nvSpPr>
          <p:cNvPr id="157" name="Shape 1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 container</a:t>
            </a:r>
          </a:p>
          <a:p>
            <a:pPr/>
            <a:r>
              <a:t>Three principles </a:t>
            </a:r>
          </a:p>
          <a:p>
            <a:pPr lvl="1" marL="1270000" indent="-635000">
              <a:buSzPct val="100000"/>
              <a:buAutoNum type="arabicPeriod" startAt="1"/>
            </a:pPr>
            <a:r>
              <a:t>Single source of truth</a:t>
            </a:r>
          </a:p>
          <a:p>
            <a:pPr lvl="1" marL="1270000" indent="-635000">
              <a:buSzPct val="100000"/>
              <a:buAutoNum type="arabicPeriod" startAt="1"/>
            </a:pPr>
            <a:r>
              <a:t> State is read-only </a:t>
            </a:r>
          </a:p>
          <a:p>
            <a:pPr lvl="1" marL="1270000" indent="-635000">
              <a:buSzPct val="100000"/>
              <a:buAutoNum type="arabicPeriod" startAt="1"/>
            </a:pPr>
            <a:r>
              <a:t>Changes are made with pure functions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0209"/>
            <a:ext cx="13004800" cy="7973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>
                <a:solidFill>
                  <a:srgbClr val="61DAFB"/>
                </a:solidFill>
              </a:defRPr>
            </a:lvl1pPr>
          </a:lstStyle>
          <a:p>
            <a:pPr/>
            <a:r>
              <a:t>Component types in Redux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22275" indent="-422275" defTabSz="554990">
              <a:spcBef>
                <a:spcPts val="3900"/>
              </a:spcBef>
              <a:defRPr i="1" sz="3420">
                <a:latin typeface="Helvetica"/>
                <a:ea typeface="Helvetica"/>
                <a:cs typeface="Helvetica"/>
                <a:sym typeface="Helvetica"/>
              </a:defRPr>
            </a:pPr>
            <a:r>
              <a:t>“A container does data fetching and then renders its corresponding sub-component. That’s it.”</a:t>
            </a:r>
          </a:p>
          <a:p>
            <a:pPr marL="422275" indent="-422275" defTabSz="554990">
              <a:spcBef>
                <a:spcPts val="3900"/>
              </a:spcBef>
              <a:defRPr b="1" i="1" sz="3420">
                <a:latin typeface="Helvetica"/>
                <a:ea typeface="Helvetica"/>
                <a:cs typeface="Helvetica"/>
                <a:sym typeface="Helvetica"/>
              </a:defRPr>
            </a:pPr>
            <a:r>
              <a:t>Container components</a:t>
            </a:r>
          </a:p>
          <a:p>
            <a:pPr lvl="1" marL="844550" indent="-422275" defTabSz="554990">
              <a:spcBef>
                <a:spcPts val="3900"/>
              </a:spcBef>
              <a:defRPr i="1" sz="3420">
                <a:latin typeface="Helvetica"/>
                <a:ea typeface="Helvetica"/>
                <a:cs typeface="Helvetica"/>
                <a:sym typeface="Helvetica"/>
              </a:defRPr>
            </a:pPr>
            <a:r>
              <a:t>deal with data </a:t>
            </a:r>
          </a:p>
          <a:p>
            <a:pPr marL="422275" indent="-422275" defTabSz="554990">
              <a:spcBef>
                <a:spcPts val="3900"/>
              </a:spcBef>
              <a:defRPr b="1" i="1" sz="3420">
                <a:latin typeface="Helvetica"/>
                <a:ea typeface="Helvetica"/>
                <a:cs typeface="Helvetica"/>
                <a:sym typeface="Helvetica"/>
              </a:defRPr>
            </a:pPr>
            <a:r>
              <a:t>Presentational components</a:t>
            </a:r>
          </a:p>
          <a:p>
            <a:pPr lvl="1" marL="844550" indent="-422275" defTabSz="554990">
              <a:spcBef>
                <a:spcPts val="3900"/>
              </a:spcBef>
              <a:defRPr i="1" sz="3420">
                <a:latin typeface="Helvetica"/>
                <a:ea typeface="Helvetica"/>
                <a:cs typeface="Helvetica"/>
                <a:sym typeface="Helvetica"/>
              </a:defRPr>
            </a:pPr>
            <a:r>
              <a:t>data and functions passed as props</a:t>
            </a:r>
          </a:p>
          <a:p>
            <a:pPr lvl="1" marL="844550" indent="-422275" defTabSz="554990">
              <a:spcBef>
                <a:spcPts val="3900"/>
              </a:spcBef>
              <a:defRPr i="1" sz="3420">
                <a:latin typeface="Helvetica"/>
                <a:ea typeface="Helvetica"/>
                <a:cs typeface="Helvetica"/>
                <a:sym typeface="Helvetica"/>
              </a:defRPr>
            </a:pPr>
            <a:r>
              <a:t>just render view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DAFB"/>
                </a:solidFill>
              </a:defRPr>
            </a:lvl1pPr>
          </a:lstStyle>
          <a:p>
            <a:pPr/>
            <a:r>
              <a:t>TODO v3</a:t>
            </a:r>
          </a:p>
        </p:txBody>
      </p:sp>
      <p:sp>
        <p:nvSpPr>
          <p:cNvPr id="165" name="Shape 165"/>
          <p:cNvSpPr/>
          <p:nvPr/>
        </p:nvSpPr>
        <p:spPr>
          <a:xfrm>
            <a:off x="4909286" y="4552950"/>
            <a:ext cx="31862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React + Redux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632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DAFB"/>
                </a:solidFill>
              </a:defRPr>
            </a:lvl1pPr>
          </a:lstStyle>
          <a:p>
            <a:pPr/>
            <a:r>
              <a:t>Routing</a:t>
            </a:r>
          </a:p>
        </p:txBody>
      </p:sp>
      <p:pic>
        <p:nvPicPr>
          <p:cNvPr id="1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0" y="2959100"/>
            <a:ext cx="11988800" cy="558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DAFB"/>
                </a:solidFill>
              </a:defRPr>
            </a:lvl1pPr>
          </a:lstStyle>
          <a:p>
            <a:pPr/>
            <a:r>
              <a:t>Server side rendering</a:t>
            </a:r>
          </a:p>
        </p:txBody>
      </p:sp>
      <p:sp>
        <p:nvSpPr>
          <p:cNvPr id="171" name="Shape 1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performance</a:t>
            </a:r>
          </a:p>
          <a:p>
            <a:pPr/>
            <a:r>
              <a:t>speed</a:t>
            </a:r>
          </a:p>
          <a:p>
            <a:pPr/>
            <a:r>
              <a:t>to avoid initial data loading</a:t>
            </a:r>
          </a:p>
          <a:p>
            <a:pPr/>
            <a:r>
              <a:t>NodeJS, PHP(v8js extension)</a:t>
            </a:r>
          </a:p>
        </p:txBody>
      </p:sp>
      <p:pic>
        <p:nvPicPr>
          <p:cNvPr id="1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271711"/>
            <a:ext cx="13004801" cy="1127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DAFB"/>
                </a:solidFill>
              </a:defRPr>
            </a:lvl1pPr>
          </a:lstStyle>
          <a:p>
            <a:pPr/>
            <a:r>
              <a:t>React Native</a:t>
            </a:r>
          </a:p>
        </p:txBody>
      </p:sp>
      <p:sp>
        <p:nvSpPr>
          <p:cNvPr id="175" name="Shape 1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44500" indent="-444500">
              <a:defRPr i="1" sz="3300">
                <a:latin typeface="Helvetica"/>
                <a:ea typeface="Helvetica"/>
                <a:cs typeface="Helvetica"/>
                <a:sym typeface="Helvetica"/>
              </a:defRPr>
            </a:pPr>
            <a:r>
              <a:t>“If you like React on the web, you'll like React Native.”</a:t>
            </a:r>
          </a:p>
          <a:p>
            <a:pPr marL="444500" indent="-444500">
              <a:defRPr sz="3300"/>
            </a:pPr>
            <a:r>
              <a:t>uses native code, not WebView</a:t>
            </a:r>
          </a:p>
          <a:p>
            <a:pPr marL="444500" indent="-444500">
              <a:defRPr sz="3300"/>
            </a:pPr>
            <a:r>
              <a:t>UI in separate thread</a:t>
            </a:r>
          </a:p>
          <a:p>
            <a:pPr marL="444500" indent="-444500">
              <a:defRPr sz="3300"/>
            </a:pPr>
            <a:r>
              <a:t>native components support</a:t>
            </a:r>
          </a:p>
          <a:p>
            <a:pPr marL="444500" indent="-444500">
              <a:defRPr sz="3300"/>
            </a:pPr>
            <a:r>
              <a:t>Flexbox styling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DAFB"/>
                </a:solidFill>
              </a:defRPr>
            </a:lvl1pPr>
          </a:lstStyle>
          <a:p>
            <a:pPr/>
            <a:r>
              <a:t>Moja Zastávka</a:t>
            </a:r>
          </a:p>
        </p:txBody>
      </p:sp>
      <p:sp>
        <p:nvSpPr>
          <p:cNvPr id="178" name="Shape 178"/>
          <p:cNvSpPr/>
          <p:nvPr>
            <p:ph type="body" sz="half" idx="1"/>
          </p:nvPr>
        </p:nvSpPr>
        <p:spPr>
          <a:xfrm>
            <a:off x="952500" y="2603500"/>
            <a:ext cx="7402910" cy="6286500"/>
          </a:xfrm>
          <a:prstGeom prst="rect">
            <a:avLst/>
          </a:prstGeom>
        </p:spPr>
        <p:txBody>
          <a:bodyPr anchor="t"/>
          <a:lstStyle/>
          <a:p>
            <a:pPr marL="426720" indent="-426720" defTabSz="560831">
              <a:spcBef>
                <a:spcPts val="4000"/>
              </a:spcBef>
              <a:defRPr b="1" sz="3167">
                <a:latin typeface="Helvetica"/>
                <a:ea typeface="Helvetica"/>
                <a:cs typeface="Helvetica"/>
                <a:sym typeface="Helvetica"/>
              </a:defRPr>
            </a:pPr>
            <a:r>
              <a:t>Finds stops in your destination</a:t>
            </a:r>
          </a:p>
          <a:p>
            <a:pPr marL="426720" indent="-426720" defTabSz="560831">
              <a:spcBef>
                <a:spcPts val="4000"/>
              </a:spcBef>
              <a:defRPr sz="3167"/>
            </a:pPr>
            <a:r>
              <a:t>React native &amp; Redux</a:t>
            </a:r>
          </a:p>
          <a:p>
            <a:pPr marL="426720" indent="-426720" defTabSz="560831">
              <a:spcBef>
                <a:spcPts val="4000"/>
              </a:spcBef>
              <a:defRPr sz="3167"/>
            </a:pPr>
            <a:r>
              <a:t>ES6</a:t>
            </a:r>
          </a:p>
          <a:p>
            <a:pPr marL="426720" indent="-426720" defTabSz="560831">
              <a:spcBef>
                <a:spcPts val="4000"/>
              </a:spcBef>
              <a:defRPr sz="3167"/>
            </a:pPr>
            <a:r>
              <a:t>Google API</a:t>
            </a:r>
          </a:p>
          <a:p>
            <a:pPr marL="426720" indent="-426720" defTabSz="560831">
              <a:spcBef>
                <a:spcPts val="4000"/>
              </a:spcBef>
              <a:defRPr sz="3167"/>
            </a:pPr>
            <a:r>
              <a:t>2017</a:t>
            </a:r>
          </a:p>
          <a:p>
            <a:pPr marL="426720" indent="-426720" defTabSz="560831">
              <a:spcBef>
                <a:spcPts val="4000"/>
              </a:spcBef>
              <a:defRPr sz="3167"/>
            </a:pPr>
          </a:p>
          <a:p>
            <a:pPr marL="0" indent="0" defTabSz="560831">
              <a:spcBef>
                <a:spcPts val="0"/>
              </a:spcBef>
              <a:buSzTx/>
              <a:buNone/>
              <a:defRPr sz="4800"/>
            </a:pPr>
            <a:r>
              <a:rPr u="sng">
                <a:hlinkClick r:id="rId2" invalidUrl="" action="" tgtFrame="" tooltip="" history="1" highlightClick="0" endSnd="0"/>
              </a:rPr>
              <a:t>http://apple.co/2nAHBte</a:t>
            </a:r>
          </a:p>
        </p:txBody>
      </p:sp>
      <p:pic>
        <p:nvPicPr>
          <p:cNvPr id="179" name="main_scree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8020" y="869950"/>
            <a:ext cx="6752493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DAFB"/>
                </a:solidFill>
              </a:defRPr>
            </a:lvl1pPr>
          </a:lstStyle>
          <a:p>
            <a:pPr/>
            <a:r>
              <a:t>ReactJS</a:t>
            </a:r>
          </a:p>
        </p:txBody>
      </p:sp>
      <p:sp>
        <p:nvSpPr>
          <p:cNvPr id="124" name="Shape 1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13385" indent="-413385" defTabSz="425195">
              <a:spcBef>
                <a:spcPts val="0"/>
              </a:spcBef>
              <a:defRPr sz="3069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 in MVC, solves UI layer</a:t>
            </a:r>
          </a:p>
          <a:p>
            <a:pPr marL="413385" indent="-413385" defTabSz="425195">
              <a:spcBef>
                <a:spcPts val="0"/>
              </a:spcBef>
              <a:defRPr sz="3069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413385" indent="-413385" defTabSz="425195">
              <a:spcBef>
                <a:spcPts val="0"/>
              </a:spcBef>
              <a:defRPr sz="3069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Virtual DOM, diffing algorithm</a:t>
            </a:r>
          </a:p>
          <a:p>
            <a:pPr marL="413385" indent="-413385" defTabSz="425195">
              <a:spcBef>
                <a:spcPts val="0"/>
              </a:spcBef>
              <a:defRPr sz="3069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413385" indent="-413385" defTabSz="425195">
              <a:spcBef>
                <a:spcPts val="0"/>
              </a:spcBef>
              <a:defRPr sz="3069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library, not framework</a:t>
            </a:r>
          </a:p>
          <a:p>
            <a:pPr marL="413385" indent="-413385" defTabSz="425195">
              <a:spcBef>
                <a:spcPts val="0"/>
              </a:spcBef>
              <a:defRPr sz="3069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413385" indent="-413385" defTabSz="425195">
              <a:spcBef>
                <a:spcPts val="0"/>
              </a:spcBef>
              <a:defRPr sz="3069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component based</a:t>
            </a:r>
          </a:p>
          <a:p>
            <a:pPr marL="413385" indent="-413385" defTabSz="425195">
              <a:spcBef>
                <a:spcPts val="0"/>
              </a:spcBef>
              <a:defRPr sz="3069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413385" indent="-413385" defTabSz="425195">
              <a:spcBef>
                <a:spcPts val="0"/>
              </a:spcBef>
              <a:defRPr sz="3069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declarative approach</a:t>
            </a:r>
          </a:p>
          <a:p>
            <a:pPr marL="413385" indent="-413385" defTabSz="425195">
              <a:spcBef>
                <a:spcPts val="0"/>
              </a:spcBef>
              <a:defRPr sz="3069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413385" indent="-413385" defTabSz="425195">
              <a:spcBef>
                <a:spcPts val="0"/>
              </a:spcBef>
              <a:defRPr sz="3069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ES6 =&gt; Gulp + Babel compiler</a:t>
            </a:r>
          </a:p>
          <a:p>
            <a:pPr marL="413385" indent="-413385" defTabSz="425195">
              <a:spcBef>
                <a:spcPts val="0"/>
              </a:spcBef>
              <a:defRPr sz="3069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413385" indent="-413385" defTabSz="425195">
              <a:spcBef>
                <a:spcPts val="0"/>
              </a:spcBef>
              <a:defRPr sz="3069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by Facebook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DAFB"/>
                </a:solidFill>
              </a:defRPr>
            </a:lvl1pPr>
          </a:lstStyle>
          <a:p>
            <a:pPr/>
            <a:r>
              <a:t>ReactVR</a:t>
            </a:r>
          </a:p>
        </p:txBody>
      </p:sp>
      <p:sp>
        <p:nvSpPr>
          <p:cNvPr id="182" name="Shape 1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Three.js</a:t>
            </a:r>
          </a:p>
          <a:p>
            <a:pPr/>
            <a:r>
              <a:t>WebGL</a:t>
            </a:r>
          </a:p>
          <a:p>
            <a:pPr/>
            <a:r>
              <a:t>View, Image, Text, Pano, Mesh, PointLight</a:t>
            </a:r>
          </a:p>
          <a:p>
            <a:pPr/>
            <a:r>
              <a:t>Flexbox layout</a:t>
            </a:r>
          </a:p>
        </p:txBody>
      </p:sp>
      <p:pic>
        <p:nvPicPr>
          <p:cNvPr id="183" name="pasted-imag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4405" y="5657541"/>
            <a:ext cx="6789156" cy="3824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12D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408853"/>
            <a:ext cx="13004801" cy="6935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61DAF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 &amp; A</a:t>
            </a:r>
          </a:p>
        </p:txBody>
      </p:sp>
      <p:sp>
        <p:nvSpPr>
          <p:cNvPr id="188" name="Shape 188"/>
          <p:cNvSpPr/>
          <p:nvPr>
            <p:ph type="subTitle" sz="quarter" idx="1"/>
          </p:nvPr>
        </p:nvSpPr>
        <p:spPr>
          <a:xfrm>
            <a:off x="1270000" y="8458200"/>
            <a:ext cx="10464800" cy="1130300"/>
          </a:xfrm>
          <a:prstGeom prst="rect">
            <a:avLst/>
          </a:prstGeom>
        </p:spPr>
        <p:txBody>
          <a:bodyPr anchor="b"/>
          <a:lstStyle>
            <a:lvl1pPr defTabSz="473201">
              <a:spcBef>
                <a:spcPts val="2500"/>
              </a:spcBef>
              <a:defRPr sz="2268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github.com/JozefCipa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DAFB"/>
                </a:solidFill>
              </a:defRPr>
            </a:lvl1pPr>
          </a:lstStyle>
          <a:p>
            <a:pPr/>
            <a:r>
              <a:t>Resources</a:t>
            </a:r>
          </a:p>
        </p:txBody>
      </p:sp>
      <p:sp>
        <p:nvSpPr>
          <p:cNvPr id="191" name="Shape 191"/>
          <p:cNvSpPr/>
          <p:nvPr>
            <p:ph type="body" idx="1"/>
          </p:nvPr>
        </p:nvSpPr>
        <p:spPr>
          <a:xfrm>
            <a:off x="939800" y="260350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 marL="302260" indent="-302260" defTabSz="397256">
              <a:spcBef>
                <a:spcPts val="2800"/>
              </a:spcBef>
              <a:defRPr sz="2448"/>
            </a:pPr>
          </a:p>
          <a:p>
            <a:pPr marL="302260" indent="-302260" defTabSz="397256">
              <a:spcBef>
                <a:spcPts val="2800"/>
              </a:spcBef>
              <a:defRPr sz="1768"/>
            </a:pPr>
            <a:r>
              <a:rPr u="sng">
                <a:hlinkClick r:id="rId2" invalidUrl="" action="" tgtFrame="" tooltip="" history="1" highlightClick="0" endSnd="0"/>
              </a:rPr>
              <a:t>https://facebook.github.io/react/docs/hello-world.html</a:t>
            </a:r>
          </a:p>
          <a:p>
            <a:pPr marL="302260" indent="-302260" defTabSz="397256">
              <a:spcBef>
                <a:spcPts val="2800"/>
              </a:spcBef>
              <a:defRPr sz="1768"/>
            </a:pPr>
            <a:r>
              <a:rPr u="sng">
                <a:hlinkClick r:id="rId3" invalidUrl="" action="" tgtFrame="" tooltip="" history="1" highlightClick="0" endSnd="0"/>
              </a:rPr>
              <a:t>https://www.gitbook.com/book/developmentarc/react-indepth/details</a:t>
            </a:r>
          </a:p>
          <a:p>
            <a:pPr marL="302260" indent="-302260" defTabSz="397256">
              <a:spcBef>
                <a:spcPts val="2800"/>
              </a:spcBef>
              <a:defRPr sz="1768"/>
            </a:pPr>
            <a:r>
              <a:rPr u="sng">
                <a:hlinkClick r:id="rId4" invalidUrl="" action="" tgtFrame="" tooltip="" history="1" highlightClick="0" endSnd="0"/>
              </a:rPr>
              <a:t>https://css-tricks.com/learning-react-router/</a:t>
            </a:r>
          </a:p>
          <a:p>
            <a:pPr marL="302260" indent="-302260" defTabSz="397256">
              <a:spcBef>
                <a:spcPts val="2800"/>
              </a:spcBef>
              <a:defRPr sz="1768"/>
            </a:pPr>
            <a:r>
              <a:rPr u="sng">
                <a:hlinkClick r:id="rId5" invalidUrl="" action="" tgtFrame="" tooltip="" history="1" highlightClick="0" endSnd="0"/>
              </a:rPr>
              <a:t>https://css-tricks.com/learning-react-container-components/</a:t>
            </a:r>
          </a:p>
          <a:p>
            <a:pPr marL="302260" indent="-302260" defTabSz="397256">
              <a:spcBef>
                <a:spcPts val="2800"/>
              </a:spcBef>
              <a:defRPr sz="1768"/>
            </a:pPr>
            <a:r>
              <a:rPr u="sng">
                <a:hlinkClick r:id="rId6" invalidUrl="" action="" tgtFrame="" tooltip="" history="1" highlightClick="0" endSnd="0"/>
              </a:rPr>
              <a:t>https://css-tricks.com/learning-react-redux/</a:t>
            </a:r>
          </a:p>
          <a:p>
            <a:pPr marL="302260" indent="-302260" defTabSz="397256">
              <a:spcBef>
                <a:spcPts val="2800"/>
              </a:spcBef>
              <a:defRPr sz="1768"/>
            </a:pPr>
            <a:r>
              <a:rPr u="sng">
                <a:hlinkClick r:id="rId7" invalidUrl="" action="" tgtFrame="" tooltip="" history="1" highlightClick="0" endSnd="0"/>
              </a:rPr>
              <a:t>https://www.pluralsight.com/guides/front-end-javascript/getting-started-with-react-vr</a:t>
            </a:r>
          </a:p>
          <a:p>
            <a:pPr marL="302260" indent="-302260" defTabSz="397256">
              <a:spcBef>
                <a:spcPts val="2800"/>
              </a:spcBef>
              <a:defRPr sz="1768"/>
            </a:pPr>
            <a:r>
              <a:rPr u="sng">
                <a:hlinkClick r:id="rId8" invalidUrl="" action="" tgtFrame="" tooltip="" history="1" highlightClick="0" endSnd="0"/>
              </a:rPr>
              <a:t>http://redux.js.org/docs/introduction/ThreePrinciples.html</a:t>
            </a:r>
          </a:p>
          <a:p>
            <a:pPr marL="302260" indent="-302260" defTabSz="397256">
              <a:spcBef>
                <a:spcPts val="2800"/>
              </a:spcBef>
              <a:defRPr sz="1768"/>
            </a:pPr>
            <a:r>
              <a:rPr u="sng">
                <a:hlinkClick r:id="rId9" invalidUrl="" action="" tgtFrame="" tooltip="" history="1" highlightClick="0" endSnd="0"/>
              </a:rPr>
              <a:t>https://vacuumlabs.com/blog/7-strengths-of-react-every-programmer-should-know-about</a:t>
            </a:r>
          </a:p>
          <a:p>
            <a:pPr marL="302260" indent="-302260" defTabSz="397256">
              <a:spcBef>
                <a:spcPts val="2800"/>
              </a:spcBef>
              <a:defRPr sz="1768"/>
            </a:pPr>
            <a:r>
              <a:rPr u="sng">
                <a:hlinkClick r:id="rId10" invalidUrl="" action="" tgtFrame="" tooltip="" history="1" highlightClick="0" endSnd="0"/>
              </a:rPr>
              <a:t>https://react.parts/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632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203864"/>
            <a:ext cx="13004801" cy="7345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69516" y="228600"/>
            <a:ext cx="6578601" cy="2590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>
                <a:solidFill>
                  <a:srgbClr val="61DAFB"/>
                </a:solidFill>
              </a:defRPr>
            </a:lvl1pPr>
          </a:lstStyle>
          <a:p>
            <a:pPr/>
            <a:r>
              <a:t>Why do we need React?</a:t>
            </a:r>
          </a:p>
        </p:txBody>
      </p:sp>
      <p:sp>
        <p:nvSpPr>
          <p:cNvPr id="130" name="Shape 1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defTabSz="457200">
              <a:spcBef>
                <a:spcPts val="0"/>
              </a:spcBef>
              <a:defRPr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logic separation of code</a:t>
            </a:r>
          </a:p>
          <a:p>
            <a:pPr defTabSz="457200">
              <a:spcBef>
                <a:spcPts val="0"/>
              </a:spcBef>
              <a:defRPr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spcBef>
                <a:spcPts val="0"/>
              </a:spcBef>
              <a:defRPr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scalability</a:t>
            </a:r>
          </a:p>
          <a:p>
            <a:pPr defTabSz="457200">
              <a:spcBef>
                <a:spcPts val="0"/>
              </a:spcBef>
              <a:defRPr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spcBef>
                <a:spcPts val="0"/>
              </a:spcBef>
              <a:defRPr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speed </a:t>
            </a:r>
          </a:p>
          <a:p>
            <a:pPr defTabSz="457200">
              <a:spcBef>
                <a:spcPts val="0"/>
              </a:spcBef>
              <a:defRPr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spcBef>
                <a:spcPts val="0"/>
              </a:spcBef>
              <a:defRPr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project maintainability</a:t>
            </a:r>
          </a:p>
          <a:p>
            <a:pPr defTabSz="457200">
              <a:spcBef>
                <a:spcPts val="0"/>
              </a:spcBef>
              <a:defRPr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spcBef>
                <a:spcPts val="0"/>
              </a:spcBef>
              <a:defRPr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team cooperation</a:t>
            </a:r>
          </a:p>
          <a:p>
            <a:pPr defTabSz="457200">
              <a:spcBef>
                <a:spcPts val="0"/>
              </a:spcBef>
              <a:defRPr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spcBef>
                <a:spcPts val="0"/>
              </a:spcBef>
              <a:defRPr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i="1"/>
              <a:t>“integrates nicely with existing codebases”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632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44" y="0"/>
            <a:ext cx="8949312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099" y="531545"/>
            <a:ext cx="6352402" cy="1968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DAFB"/>
                </a:solidFill>
              </a:defRPr>
            </a:lvl1pPr>
          </a:lstStyle>
          <a:p>
            <a:pPr/>
            <a:r>
              <a:t>React.Component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45722" indent="-345722" defTabSz="457200">
              <a:spcBef>
                <a:spcPts val="0"/>
              </a:spcBef>
              <a:defRPr sz="2800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basic part of UI </a:t>
            </a:r>
          </a:p>
          <a:p>
            <a:pPr marL="345722" indent="-345722" defTabSz="457200">
              <a:spcBef>
                <a:spcPts val="0"/>
              </a:spcBef>
              <a:defRPr sz="2800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345722" indent="-345722" defTabSz="457200">
              <a:spcBef>
                <a:spcPts val="0"/>
              </a:spcBef>
              <a:defRPr sz="2800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reusable</a:t>
            </a:r>
          </a:p>
          <a:p>
            <a:pPr marL="345722" indent="-345722" defTabSz="457200">
              <a:spcBef>
                <a:spcPts val="0"/>
              </a:spcBef>
              <a:defRPr sz="2800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345722" indent="-345722" defTabSz="457200">
              <a:spcBef>
                <a:spcPts val="0"/>
              </a:spcBef>
              <a:defRPr sz="2800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independent</a:t>
            </a:r>
          </a:p>
          <a:p>
            <a:pPr marL="345722" indent="-345722" defTabSz="457200">
              <a:spcBef>
                <a:spcPts val="0"/>
              </a:spcBef>
              <a:defRPr sz="2800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345722" indent="-345722" defTabSz="457200">
              <a:spcBef>
                <a:spcPts val="0"/>
              </a:spcBef>
              <a:defRPr sz="2800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class or pure function</a:t>
            </a:r>
          </a:p>
          <a:p>
            <a:pPr marL="345722" indent="-345722" defTabSz="457200">
              <a:spcBef>
                <a:spcPts val="0"/>
              </a:spcBef>
              <a:defRPr sz="2800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345722" indent="-345722" defTabSz="457200">
              <a:spcBef>
                <a:spcPts val="0"/>
              </a:spcBef>
              <a:defRPr sz="2800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345722" indent="-345722" defTabSz="457200">
              <a:spcBef>
                <a:spcPts val="0"/>
              </a:spcBef>
              <a:defRPr sz="2800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345722" indent="-345722" defTabSz="457200">
              <a:spcBef>
                <a:spcPts val="0"/>
              </a:spcBef>
              <a:defRPr sz="2800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345722" indent="-345722" defTabSz="457200">
              <a:spcBef>
                <a:spcPts val="0"/>
              </a:spcBef>
              <a:defRPr sz="2800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345722" indent="-345722" defTabSz="457200">
              <a:spcBef>
                <a:spcPts val="0"/>
              </a:spcBef>
              <a:defRPr sz="2800">
                <a:solidFill>
                  <a:srgbClr val="4545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https://facebook.github.io/react/docs/react-component.html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632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64872"/>
            <a:ext cx="13004800" cy="7823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632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0" y="2921000"/>
            <a:ext cx="7670800" cy="391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DAFB"/>
                </a:solidFill>
              </a:defRPr>
            </a:lvl1pPr>
          </a:lstStyle>
          <a:p>
            <a:pPr/>
            <a:r>
              <a:t>state vs. props</a:t>
            </a:r>
          </a:p>
        </p:txBody>
      </p:sp>
      <p:sp>
        <p:nvSpPr>
          <p:cNvPr id="143" name="Shape 1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17830" indent="-417830" defTabSz="549148">
              <a:spcBef>
                <a:spcPts val="3900"/>
              </a:spcBef>
              <a:defRPr b="1" sz="3290">
                <a:latin typeface="Helvetica"/>
                <a:ea typeface="Helvetica"/>
                <a:cs typeface="Helvetica"/>
                <a:sym typeface="Helvetica"/>
              </a:defRPr>
            </a:pPr>
            <a:r>
              <a:t>props</a:t>
            </a:r>
          </a:p>
          <a:p>
            <a:pPr lvl="1" marL="835660" indent="-417830" defTabSz="549148">
              <a:spcBef>
                <a:spcPts val="3900"/>
              </a:spcBef>
              <a:defRPr sz="2820"/>
            </a:pPr>
            <a:r>
              <a:t>data from outside </a:t>
            </a:r>
          </a:p>
          <a:p>
            <a:pPr lvl="1" marL="835660" indent="-417830" defTabSz="549148">
              <a:spcBef>
                <a:spcPts val="3900"/>
              </a:spcBef>
              <a:defRPr sz="2820"/>
            </a:pPr>
            <a:r>
              <a:t>read-only</a:t>
            </a:r>
          </a:p>
          <a:p>
            <a:pPr marL="417830" indent="-417830" defTabSz="549148">
              <a:spcBef>
                <a:spcPts val="3900"/>
              </a:spcBef>
              <a:defRPr b="1" sz="3290">
                <a:latin typeface="Helvetica"/>
                <a:ea typeface="Helvetica"/>
                <a:cs typeface="Helvetica"/>
                <a:sym typeface="Helvetica"/>
              </a:defRPr>
            </a:pPr>
            <a:r>
              <a:t>state</a:t>
            </a:r>
          </a:p>
          <a:p>
            <a:pPr lvl="1" marL="835660" indent="-417830" defTabSz="549148">
              <a:spcBef>
                <a:spcPts val="3900"/>
              </a:spcBef>
              <a:defRPr sz="2820"/>
            </a:pPr>
            <a:r>
              <a:t>data specific to component</a:t>
            </a:r>
          </a:p>
          <a:p>
            <a:pPr lvl="1" marL="835660" indent="-417830" defTabSz="549148">
              <a:spcBef>
                <a:spcPts val="3900"/>
              </a:spcBef>
              <a:defRPr sz="2820"/>
            </a:pPr>
            <a:r>
              <a:t>data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update</a:t>
            </a:r>
            <a:r>
              <a:t> = component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re-rendering</a:t>
            </a:r>
          </a:p>
          <a:p>
            <a:pPr lvl="1" marL="835660" indent="-417830" defTabSz="549148">
              <a:spcBef>
                <a:spcPts val="3900"/>
              </a:spcBef>
              <a:defRPr i="1" sz="2820">
                <a:latin typeface="Helvetica"/>
                <a:ea typeface="Helvetica"/>
                <a:cs typeface="Helvetica"/>
                <a:sym typeface="Helvetica"/>
              </a:defRPr>
            </a:pPr>
            <a:r>
              <a:t>“If you don't use it in render(), it shouldn't be on the state”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